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7829" autoAdjust="0"/>
  </p:normalViewPr>
  <p:slideViewPr>
    <p:cSldViewPr>
      <p:cViewPr varScale="1">
        <p:scale>
          <a:sx n="83" d="100"/>
          <a:sy n="83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B4E6-3E3B-4AF5-8371-47AAFEB9B595}" type="datetimeFigureOut">
              <a:rPr lang="sr-Latn-CS" smtClean="0"/>
              <a:pPr/>
              <a:t>14.2.2012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59EC-F437-408D-8E6B-7B2EA8E373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B4E6-3E3B-4AF5-8371-47AAFEB9B595}" type="datetimeFigureOut">
              <a:rPr lang="sr-Latn-CS" smtClean="0"/>
              <a:pPr/>
              <a:t>14.2.2012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59EC-F437-408D-8E6B-7B2EA8E373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B4E6-3E3B-4AF5-8371-47AAFEB9B595}" type="datetimeFigureOut">
              <a:rPr lang="sr-Latn-CS" smtClean="0"/>
              <a:pPr/>
              <a:t>14.2.2012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59EC-F437-408D-8E6B-7B2EA8E373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B4E6-3E3B-4AF5-8371-47AAFEB9B595}" type="datetimeFigureOut">
              <a:rPr lang="sr-Latn-CS" smtClean="0"/>
              <a:pPr/>
              <a:t>14.2.2012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59EC-F437-408D-8E6B-7B2EA8E373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B4E6-3E3B-4AF5-8371-47AAFEB9B595}" type="datetimeFigureOut">
              <a:rPr lang="sr-Latn-CS" smtClean="0"/>
              <a:pPr/>
              <a:t>14.2.2012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59EC-F437-408D-8E6B-7B2EA8E373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B4E6-3E3B-4AF5-8371-47AAFEB9B595}" type="datetimeFigureOut">
              <a:rPr lang="sr-Latn-CS" smtClean="0"/>
              <a:pPr/>
              <a:t>14.2.2012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59EC-F437-408D-8E6B-7B2EA8E373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B4E6-3E3B-4AF5-8371-47AAFEB9B595}" type="datetimeFigureOut">
              <a:rPr lang="sr-Latn-CS" smtClean="0"/>
              <a:pPr/>
              <a:t>14.2.2012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59EC-F437-408D-8E6B-7B2EA8E373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B4E6-3E3B-4AF5-8371-47AAFEB9B595}" type="datetimeFigureOut">
              <a:rPr lang="sr-Latn-CS" smtClean="0"/>
              <a:pPr/>
              <a:t>14.2.2012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59EC-F437-408D-8E6B-7B2EA8E373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B4E6-3E3B-4AF5-8371-47AAFEB9B595}" type="datetimeFigureOut">
              <a:rPr lang="sr-Latn-CS" smtClean="0"/>
              <a:pPr/>
              <a:t>14.2.2012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59EC-F437-408D-8E6B-7B2EA8E373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B4E6-3E3B-4AF5-8371-47AAFEB9B595}" type="datetimeFigureOut">
              <a:rPr lang="sr-Latn-CS" smtClean="0"/>
              <a:pPr/>
              <a:t>14.2.2012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59EC-F437-408D-8E6B-7B2EA8E373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B4E6-3E3B-4AF5-8371-47AAFEB9B595}" type="datetimeFigureOut">
              <a:rPr lang="sr-Latn-CS" smtClean="0"/>
              <a:pPr/>
              <a:t>14.2.2012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B359EC-F437-408D-8E6B-7B2EA8E373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E0B4E6-3E3B-4AF5-8371-47AAFEB9B595}" type="datetimeFigureOut">
              <a:rPr lang="sr-Latn-CS" smtClean="0"/>
              <a:pPr/>
              <a:t>14.2.2012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B359EC-F437-408D-8E6B-7B2EA8E373AA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/>
            </a:r>
            <a:br>
              <a:rPr lang="en-CA" dirty="0"/>
            </a:br>
            <a:r>
              <a:rPr lang="en-CA" b="1" dirty="0" err="1"/>
              <a:t>Adaptacije</a:t>
            </a:r>
            <a:r>
              <a:rPr lang="en-CA" b="1" dirty="0"/>
              <a:t> </a:t>
            </a:r>
            <a:r>
              <a:rPr lang="en-CA" b="1" dirty="0" err="1"/>
              <a:t>i</a:t>
            </a:r>
            <a:r>
              <a:rPr lang="en-CA" b="1" dirty="0"/>
              <a:t> </a:t>
            </a:r>
            <a:r>
              <a:rPr lang="en-CA" b="1" dirty="0" err="1"/>
              <a:t>životna</a:t>
            </a:r>
            <a:r>
              <a:rPr lang="en-CA" b="1" dirty="0"/>
              <a:t> forma </a:t>
            </a:r>
            <a:br>
              <a:rPr lang="en-CA" b="1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/>
              <a:t>Postoji tesna veza između prirode spoljašnjih faktora i građe organizama, odnosno između specifičnih tipova životne sredine i odgovarajućih životnih oblika, tj. </a:t>
            </a:r>
            <a:r>
              <a:rPr lang="en-US" dirty="0" smtClean="0"/>
              <a:t>n</a:t>
            </a:r>
            <a:r>
              <a:rPr lang="vi-VN" dirty="0" smtClean="0"/>
              <a:t>jihove </a:t>
            </a:r>
            <a:r>
              <a:rPr lang="vi-VN" dirty="0"/>
              <a:t>spoljašnje i unutrašnje građe</a:t>
            </a:r>
            <a:r>
              <a:rPr lang="vi-VN" dirty="0" smtClean="0"/>
              <a:t>.</a:t>
            </a:r>
            <a:endParaRPr lang="en-US" dirty="0" smtClean="0"/>
          </a:p>
          <a:p>
            <a:r>
              <a:rPr lang="vi-VN" dirty="0" smtClean="0"/>
              <a:t> </a:t>
            </a:r>
            <a:r>
              <a:rPr lang="vi-VN" dirty="0"/>
              <a:t>Sve prilagođenosti oragnizama za opstanak u različitim uslovima sredine nastale su tokom evolucije. Ekološko prilagođavanje je reakcija živih bića na promenljive uticaje sredine što im omogućava opstanak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vi-VN" dirty="0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neke</a:t>
            </a:r>
            <a:r>
              <a:rPr lang="vi-VN" dirty="0" smtClean="0"/>
              <a:t> </a:t>
            </a:r>
            <a:r>
              <a:rPr lang="vi-VN" dirty="0"/>
              <a:t>vrste nastale tokom evolucije </a:t>
            </a:r>
            <a:r>
              <a:rPr lang="en-US" dirty="0" smtClean="0"/>
              <a:t> a </a:t>
            </a:r>
            <a:r>
              <a:rPr lang="vi-VN" dirty="0" smtClean="0"/>
              <a:t>uslovljene </a:t>
            </a:r>
            <a:r>
              <a:rPr lang="vi-VN" dirty="0"/>
              <a:t>naslednom </a:t>
            </a:r>
            <a:r>
              <a:rPr lang="vi-VN" dirty="0" smtClean="0"/>
              <a:t>osnovom</a:t>
            </a:r>
            <a:r>
              <a:rPr lang="en-US" dirty="0" smtClean="0"/>
              <a:t>,</a:t>
            </a:r>
            <a:r>
              <a:rPr lang="vi-VN" dirty="0" smtClean="0"/>
              <a:t> </a:t>
            </a:r>
            <a:r>
              <a:rPr lang="vi-VN" dirty="0"/>
              <a:t>nazivaju se </a:t>
            </a:r>
            <a:r>
              <a:rPr lang="vi-VN" b="1" dirty="0"/>
              <a:t>adaptacije</a:t>
            </a:r>
            <a:r>
              <a:rPr lang="vi-VN" dirty="0"/>
              <a:t> (prilagođenosti). Proces prilagođavanja je postepen i adaptivne osobine se razvijaju u skladu sa uslovima sredine. Adaptacije su uvek u skladu sa staništem u kome žive i odražavaju karakter samog staništa. </a:t>
            </a:r>
            <a:r>
              <a:rPr lang="vi-VN" b="1" dirty="0"/>
              <a:t>Životno stanište ili biotop </a:t>
            </a:r>
            <a:r>
              <a:rPr lang="vi-VN" dirty="0"/>
              <a:t>je deo naseljenog prostora na Zemlji koji se odlikuje specifičnom kombinacijom životnih uslova (ekoloških faktora). 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357718"/>
          </a:xfrm>
        </p:spPr>
        <p:txBody>
          <a:bodyPr>
            <a:normAutofit fontScale="92500" lnSpcReduction="10000"/>
          </a:bodyPr>
          <a:lstStyle/>
          <a:p>
            <a:r>
              <a:rPr lang="vi-VN" b="1" dirty="0"/>
              <a:t>Životna forma </a:t>
            </a:r>
            <a:r>
              <a:rPr lang="vi-VN" dirty="0">
                <a:solidFill>
                  <a:srgbClr val="7030A0"/>
                </a:solidFill>
              </a:rPr>
              <a:t>(ekološka forma) nastaje kao skup svih adaptivnih odlika na određene uslove sredine koje se javljaju kod organizma jedne vrste kao odgovor na uticaje ekoloških faktora</a:t>
            </a:r>
            <a:r>
              <a:rPr lang="vi-VN" dirty="0" smtClean="0">
                <a:solidFill>
                  <a:srgbClr val="7030A0"/>
                </a:solidFill>
              </a:rPr>
              <a:t>.</a:t>
            </a:r>
            <a:endParaRPr lang="en-US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vi-VN" dirty="0" smtClean="0"/>
              <a:t> </a:t>
            </a:r>
            <a:r>
              <a:rPr lang="vi-VN" dirty="0"/>
              <a:t>Životna forma već na prvi pogled ukazuje na uslove sredine na koje su organizmi prilagođeni. Ona se ostvaruje na osnovu genetskih mogućnosti vrste u toku dugotrajnog prilagođavanja na uslove spoljašnje sredine. </a:t>
            </a:r>
            <a:endParaRPr lang="en-US" dirty="0" smtClean="0">
              <a:latin typeface="Calibri" pitchFamily="34" charset="0"/>
            </a:endParaRPr>
          </a:p>
          <a:p>
            <a:r>
              <a:rPr lang="vi-VN" b="1" dirty="0" smtClean="0"/>
              <a:t>Pojava </a:t>
            </a:r>
            <a:r>
              <a:rPr lang="vi-VN" b="1" dirty="0"/>
              <a:t>da međusobno veoma udaljene vrste imaju slične morfološke i fiziološke osobine, ukazuje da su se one na sličan način prilagođavale istim uslovima sredine, pa su ostvarile istu ekološku formu. </a:t>
            </a:r>
            <a:endParaRPr lang="en-CA" b="1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357166"/>
            <a:ext cx="778674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err="1"/>
              <a:t>Skup</a:t>
            </a:r>
            <a:r>
              <a:rPr lang="en-CA" sz="3200" dirty="0"/>
              <a:t> </a:t>
            </a:r>
            <a:r>
              <a:rPr lang="en-CA" sz="3200" dirty="0" err="1"/>
              <a:t>ili</a:t>
            </a:r>
            <a:r>
              <a:rPr lang="en-CA" sz="3200" dirty="0"/>
              <a:t> </a:t>
            </a:r>
            <a:r>
              <a:rPr lang="en-CA" sz="3200" dirty="0" err="1"/>
              <a:t>kompleks</a:t>
            </a:r>
            <a:r>
              <a:rPr lang="en-CA" sz="3200" dirty="0"/>
              <a:t> </a:t>
            </a:r>
            <a:r>
              <a:rPr lang="en-CA" sz="3200" dirty="0" err="1"/>
              <a:t>morfoloških</a:t>
            </a:r>
            <a:r>
              <a:rPr lang="en-CA" sz="3200" dirty="0"/>
              <a:t>, </a:t>
            </a:r>
            <a:r>
              <a:rPr lang="en-CA" sz="3200" dirty="0" err="1"/>
              <a:t>anatomskih</a:t>
            </a:r>
            <a:r>
              <a:rPr lang="en-CA" sz="3200" dirty="0"/>
              <a:t>, </a:t>
            </a:r>
            <a:r>
              <a:rPr lang="en-CA" sz="3200" dirty="0" err="1" smtClean="0"/>
              <a:t>kao</a:t>
            </a:r>
            <a:r>
              <a:rPr lang="en-CA" sz="3200" dirty="0" smtClean="0"/>
              <a:t> </a:t>
            </a:r>
            <a:r>
              <a:rPr lang="en-CA" sz="3200" dirty="0" err="1" smtClean="0"/>
              <a:t>i</a:t>
            </a:r>
            <a:r>
              <a:rPr lang="en-CA" sz="3200" dirty="0" smtClean="0"/>
              <a:t> </a:t>
            </a:r>
            <a:r>
              <a:rPr lang="en-CA" sz="3200" dirty="0" err="1" smtClean="0"/>
              <a:t>fizioloških</a:t>
            </a:r>
            <a:r>
              <a:rPr lang="en-CA" sz="3200" dirty="0" smtClean="0"/>
              <a:t>  </a:t>
            </a:r>
            <a:r>
              <a:rPr lang="en-CA" sz="3200" dirty="0" err="1" smtClean="0"/>
              <a:t>adaptivnih</a:t>
            </a:r>
            <a:r>
              <a:rPr lang="en-CA" sz="3200" dirty="0" smtClean="0"/>
              <a:t> </a:t>
            </a:r>
            <a:r>
              <a:rPr lang="en-CA" sz="3200" dirty="0" err="1" smtClean="0"/>
              <a:t>osobina</a:t>
            </a:r>
            <a:r>
              <a:rPr lang="en-CA" sz="3200" dirty="0" smtClean="0"/>
              <a:t> </a:t>
            </a:r>
            <a:r>
              <a:rPr lang="en-CA" sz="3200" dirty="0" err="1"/>
              <a:t>čini</a:t>
            </a:r>
            <a:r>
              <a:rPr lang="en-CA" sz="3200" dirty="0"/>
              <a:t> </a:t>
            </a:r>
            <a:r>
              <a:rPr lang="en-CA" sz="3200" b="1" dirty="0" err="1"/>
              <a:t>životnu</a:t>
            </a:r>
            <a:r>
              <a:rPr lang="en-CA" sz="3200" b="1" dirty="0"/>
              <a:t> </a:t>
            </a:r>
            <a:r>
              <a:rPr lang="en-CA" sz="3200" b="1" dirty="0" err="1"/>
              <a:t>ili</a:t>
            </a:r>
            <a:r>
              <a:rPr lang="en-CA" sz="3200" b="1" dirty="0"/>
              <a:t> </a:t>
            </a:r>
            <a:r>
              <a:rPr lang="en-CA" sz="3200" b="1" dirty="0" err="1"/>
              <a:t>ekološku</a:t>
            </a:r>
            <a:r>
              <a:rPr lang="en-CA" sz="3200" b="1" dirty="0"/>
              <a:t> </a:t>
            </a:r>
            <a:r>
              <a:rPr lang="en-CA" sz="3200" b="1" dirty="0" err="1" smtClean="0"/>
              <a:t>formu</a:t>
            </a:r>
            <a:r>
              <a:rPr lang="en-CA" sz="3200" b="1" dirty="0" smtClean="0"/>
              <a:t>.</a:t>
            </a:r>
          </a:p>
          <a:p>
            <a:endParaRPr lang="en-CA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3500462" cy="341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53"/>
            <a:ext cx="4123160" cy="345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714752"/>
            <a:ext cx="435771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r>
              <a:rPr lang="en-CA" dirty="0" err="1"/>
              <a:t>Nasuprot</a:t>
            </a:r>
            <a:r>
              <a:rPr lang="en-CA" dirty="0"/>
              <a:t> tome, </a:t>
            </a:r>
            <a:r>
              <a:rPr lang="vi-VN" dirty="0" smtClean="0"/>
              <a:t>često </a:t>
            </a:r>
            <a:r>
              <a:rPr lang="vi-VN" dirty="0"/>
              <a:t>se u okviru srodnih vrsta sreću sasvim različite životne forme jer te vrste žive u različitim uslovima sredine (dabar, veverica, slepo kuče (glodari) žive u različitim uslovima sredine i prilagođavanjem su dobili posebne morfološke i fiziološke odlike, posebne životne forme). </a:t>
            </a:r>
          </a:p>
          <a:p>
            <a:r>
              <a:rPr lang="en-CA" dirty="0" err="1">
                <a:solidFill>
                  <a:srgbClr val="C00000"/>
                </a:solidFill>
              </a:rPr>
              <a:t>Bogatstvo</a:t>
            </a:r>
            <a:r>
              <a:rPr lang="en-CA" dirty="0">
                <a:solidFill>
                  <a:srgbClr val="C00000"/>
                </a:solidFill>
              </a:rPr>
              <a:t> </a:t>
            </a:r>
            <a:r>
              <a:rPr lang="en-CA" dirty="0" err="1">
                <a:solidFill>
                  <a:srgbClr val="C00000"/>
                </a:solidFill>
              </a:rPr>
              <a:t>i</a:t>
            </a:r>
            <a:r>
              <a:rPr lang="en-CA" dirty="0">
                <a:solidFill>
                  <a:srgbClr val="C00000"/>
                </a:solidFill>
              </a:rPr>
              <a:t> </a:t>
            </a:r>
            <a:r>
              <a:rPr lang="en-CA" dirty="0" err="1">
                <a:solidFill>
                  <a:srgbClr val="C00000"/>
                </a:solidFill>
              </a:rPr>
              <a:t>raznovrsnost</a:t>
            </a:r>
            <a:r>
              <a:rPr lang="en-CA" dirty="0">
                <a:solidFill>
                  <a:srgbClr val="C00000"/>
                </a:solidFill>
              </a:rPr>
              <a:t> </a:t>
            </a:r>
            <a:r>
              <a:rPr lang="en-CA" dirty="0" err="1">
                <a:solidFill>
                  <a:srgbClr val="C00000"/>
                </a:solidFill>
              </a:rPr>
              <a:t>živog</a:t>
            </a:r>
            <a:r>
              <a:rPr lang="en-CA" dirty="0">
                <a:solidFill>
                  <a:srgbClr val="C00000"/>
                </a:solidFill>
              </a:rPr>
              <a:t> </a:t>
            </a:r>
            <a:r>
              <a:rPr lang="en-CA" dirty="0" err="1">
                <a:solidFill>
                  <a:srgbClr val="C00000"/>
                </a:solidFill>
              </a:rPr>
              <a:t>sveta</a:t>
            </a:r>
            <a:r>
              <a:rPr lang="en-CA" dirty="0">
                <a:solidFill>
                  <a:srgbClr val="C00000"/>
                </a:solidFill>
              </a:rPr>
              <a:t> u </a:t>
            </a:r>
            <a:r>
              <a:rPr lang="en-CA" dirty="0" err="1">
                <a:solidFill>
                  <a:srgbClr val="C00000"/>
                </a:solidFill>
              </a:rPr>
              <a:t>pogledu</a:t>
            </a:r>
            <a:r>
              <a:rPr lang="en-CA" dirty="0">
                <a:solidFill>
                  <a:srgbClr val="C00000"/>
                </a:solidFill>
              </a:rPr>
              <a:t> </a:t>
            </a:r>
            <a:r>
              <a:rPr lang="en-CA" dirty="0" err="1">
                <a:solidFill>
                  <a:srgbClr val="C00000"/>
                </a:solidFill>
              </a:rPr>
              <a:t>različitih</a:t>
            </a:r>
            <a:r>
              <a:rPr lang="en-CA" dirty="0">
                <a:solidFill>
                  <a:srgbClr val="C00000"/>
                </a:solidFill>
              </a:rPr>
              <a:t> </a:t>
            </a:r>
            <a:r>
              <a:rPr lang="en-CA" dirty="0" err="1">
                <a:solidFill>
                  <a:srgbClr val="C00000"/>
                </a:solidFill>
              </a:rPr>
              <a:t>tipova</a:t>
            </a:r>
            <a:r>
              <a:rPr lang="en-CA" dirty="0">
                <a:solidFill>
                  <a:srgbClr val="C00000"/>
                </a:solidFill>
              </a:rPr>
              <a:t> </a:t>
            </a:r>
            <a:r>
              <a:rPr lang="en-CA" dirty="0" err="1">
                <a:solidFill>
                  <a:srgbClr val="C00000"/>
                </a:solidFill>
              </a:rPr>
              <a:t>životnih</a:t>
            </a:r>
            <a:r>
              <a:rPr lang="en-CA" dirty="0">
                <a:solidFill>
                  <a:srgbClr val="C00000"/>
                </a:solidFill>
              </a:rPr>
              <a:t> </a:t>
            </a:r>
            <a:r>
              <a:rPr lang="en-CA" dirty="0" err="1">
                <a:solidFill>
                  <a:srgbClr val="C00000"/>
                </a:solidFill>
              </a:rPr>
              <a:t>formi</a:t>
            </a:r>
            <a:r>
              <a:rPr lang="en-CA" dirty="0">
                <a:solidFill>
                  <a:srgbClr val="C00000"/>
                </a:solidFill>
              </a:rPr>
              <a:t> </a:t>
            </a:r>
            <a:r>
              <a:rPr lang="en-CA" dirty="0" err="1">
                <a:solidFill>
                  <a:srgbClr val="C00000"/>
                </a:solidFill>
              </a:rPr>
              <a:t>može</a:t>
            </a:r>
            <a:r>
              <a:rPr lang="en-CA" dirty="0">
                <a:solidFill>
                  <a:srgbClr val="C00000"/>
                </a:solidFill>
              </a:rPr>
              <a:t> se </a:t>
            </a:r>
            <a:r>
              <a:rPr lang="en-CA" dirty="0" err="1" smtClean="0">
                <a:solidFill>
                  <a:srgbClr val="C00000"/>
                </a:solidFill>
              </a:rPr>
              <a:t>klasifikovati</a:t>
            </a:r>
            <a:r>
              <a:rPr lang="en-CA" dirty="0" smtClean="0">
                <a:solidFill>
                  <a:srgbClr val="C00000"/>
                </a:solidFill>
              </a:rPr>
              <a:t> </a:t>
            </a:r>
            <a:r>
              <a:rPr lang="en-CA" dirty="0" err="1" smtClean="0">
                <a:solidFill>
                  <a:srgbClr val="C00000"/>
                </a:solidFill>
              </a:rPr>
              <a:t>na</a:t>
            </a:r>
            <a:r>
              <a:rPr lang="en-CA" dirty="0" smtClean="0">
                <a:solidFill>
                  <a:srgbClr val="C00000"/>
                </a:solidFill>
              </a:rPr>
              <a:t> </a:t>
            </a:r>
            <a:r>
              <a:rPr lang="en-CA" dirty="0" err="1" smtClean="0">
                <a:solidFill>
                  <a:srgbClr val="C00000"/>
                </a:solidFill>
              </a:rPr>
              <a:t>razlicite</a:t>
            </a:r>
            <a:r>
              <a:rPr lang="en-CA" dirty="0" smtClean="0">
                <a:solidFill>
                  <a:srgbClr val="C00000"/>
                </a:solidFill>
              </a:rPr>
              <a:t> </a:t>
            </a:r>
            <a:r>
              <a:rPr lang="en-CA" dirty="0" err="1" smtClean="0">
                <a:solidFill>
                  <a:srgbClr val="C00000"/>
                </a:solidFill>
              </a:rPr>
              <a:t>nacine</a:t>
            </a:r>
            <a:r>
              <a:rPr lang="en-CA" dirty="0" smtClean="0">
                <a:solidFill>
                  <a:srgbClr val="C00000"/>
                </a:solidFill>
              </a:rPr>
              <a:t>:</a:t>
            </a:r>
            <a:endParaRPr lang="en-CA" dirty="0">
              <a:solidFill>
                <a:srgbClr val="C00000"/>
              </a:solidFill>
            </a:endParaRPr>
          </a:p>
          <a:p>
            <a:r>
              <a:rPr lang="en-CA" b="1" dirty="0" err="1"/>
              <a:t>kod</a:t>
            </a:r>
            <a:r>
              <a:rPr lang="en-CA" b="1" dirty="0"/>
              <a:t> </a:t>
            </a:r>
            <a:r>
              <a:rPr lang="en-CA" b="1" dirty="0" err="1"/>
              <a:t>biljaka</a:t>
            </a:r>
            <a:r>
              <a:rPr lang="en-CA" b="1" dirty="0"/>
              <a:t> </a:t>
            </a:r>
            <a:r>
              <a:rPr lang="en-CA" b="1" dirty="0" err="1"/>
              <a:t>su</a:t>
            </a:r>
            <a:r>
              <a:rPr lang="en-CA" b="1" dirty="0"/>
              <a:t> to </a:t>
            </a:r>
            <a:r>
              <a:rPr lang="en-CA" b="1" dirty="0" err="1"/>
              <a:t>životne</a:t>
            </a:r>
            <a:r>
              <a:rPr lang="en-CA" b="1" dirty="0"/>
              <a:t> </a:t>
            </a:r>
            <a:r>
              <a:rPr lang="en-CA" b="1" dirty="0" err="1"/>
              <a:t>forme</a:t>
            </a:r>
            <a:r>
              <a:rPr lang="en-CA" b="1" dirty="0"/>
              <a:t> </a:t>
            </a:r>
            <a:r>
              <a:rPr lang="en-CA" b="1" dirty="0" err="1"/>
              <a:t>drveća</a:t>
            </a:r>
            <a:r>
              <a:rPr lang="en-CA" b="1" dirty="0"/>
              <a:t>, </a:t>
            </a:r>
            <a:r>
              <a:rPr lang="en-CA" b="1" dirty="0" err="1"/>
              <a:t>žbunova</a:t>
            </a:r>
            <a:r>
              <a:rPr lang="en-CA" b="1" dirty="0"/>
              <a:t>, </a:t>
            </a:r>
            <a:r>
              <a:rPr lang="en-CA" b="1" dirty="0" err="1"/>
              <a:t>trava</a:t>
            </a:r>
            <a:r>
              <a:rPr lang="en-CA" b="1" dirty="0"/>
              <a:t> </a:t>
            </a:r>
            <a:r>
              <a:rPr lang="en-CA" b="1" dirty="0" err="1"/>
              <a:t>itd</a:t>
            </a:r>
            <a:r>
              <a:rPr lang="en-CA" b="1" dirty="0"/>
              <a:t>.; </a:t>
            </a:r>
          </a:p>
          <a:p>
            <a:r>
              <a:rPr lang="en-CA" b="1" dirty="0" err="1"/>
              <a:t>kod</a:t>
            </a:r>
            <a:r>
              <a:rPr lang="en-CA" b="1" dirty="0"/>
              <a:t> </a:t>
            </a:r>
            <a:r>
              <a:rPr lang="en-CA" b="1" dirty="0" err="1"/>
              <a:t>životinja</a:t>
            </a:r>
            <a:r>
              <a:rPr lang="en-CA" b="1" dirty="0"/>
              <a:t> </a:t>
            </a:r>
            <a:r>
              <a:rPr lang="en-CA" b="1" dirty="0" err="1"/>
              <a:t>slatkovodne</a:t>
            </a:r>
            <a:r>
              <a:rPr lang="en-CA" b="1" dirty="0"/>
              <a:t>, </a:t>
            </a:r>
            <a:r>
              <a:rPr lang="en-CA" b="1" dirty="0" err="1"/>
              <a:t>podzemne</a:t>
            </a:r>
            <a:r>
              <a:rPr lang="en-CA" b="1" dirty="0"/>
              <a:t>, </a:t>
            </a:r>
            <a:r>
              <a:rPr lang="en-CA" b="1" dirty="0" err="1"/>
              <a:t>šumske</a:t>
            </a:r>
            <a:r>
              <a:rPr lang="en-CA" b="1" dirty="0"/>
              <a:t>, </a:t>
            </a:r>
            <a:r>
              <a:rPr lang="en-CA" b="1" dirty="0" err="1"/>
              <a:t>pustinjske</a:t>
            </a:r>
            <a:r>
              <a:rPr lang="en-CA" b="1" dirty="0"/>
              <a:t> </a:t>
            </a:r>
            <a:r>
              <a:rPr lang="en-CA" b="1" dirty="0" err="1"/>
              <a:t>itd</a:t>
            </a:r>
            <a:r>
              <a:rPr lang="en-CA" b="1" dirty="0"/>
              <a:t>. </a:t>
            </a:r>
            <a:r>
              <a:rPr lang="en-CA" b="1" dirty="0" err="1"/>
              <a:t>forme</a:t>
            </a:r>
            <a:r>
              <a:rPr lang="en-CA" b="1" dirty="0"/>
              <a:t>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9058" cy="394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5" y="285728"/>
            <a:ext cx="412400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45217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9" y="3500438"/>
            <a:ext cx="4500561" cy="282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338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 Adaptacije i životna forma  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Adaptacije i životna forma  </dc:title>
  <dc:creator>User</dc:creator>
  <cp:lastModifiedBy>User</cp:lastModifiedBy>
  <cp:revision>15</cp:revision>
  <dcterms:created xsi:type="dcterms:W3CDTF">2011-12-31T19:10:45Z</dcterms:created>
  <dcterms:modified xsi:type="dcterms:W3CDTF">2012-02-14T17:06:42Z</dcterms:modified>
</cp:coreProperties>
</file>